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3_E5FF3DBA.xml" ContentType="application/vnd.ms-powerpoint.comments+xml"/>
  <Override PartName="/ppt/ink/ink1.xml" ContentType="application/inkml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9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Office" userId="Microsoft Office User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89F"/>
    <a:srgbClr val="255897"/>
    <a:srgbClr val="EE5256"/>
    <a:srgbClr val="F38D94"/>
    <a:srgbClr val="EB5642"/>
    <a:srgbClr val="132F40"/>
    <a:srgbClr val="F0B042"/>
    <a:srgbClr val="168586"/>
    <a:srgbClr val="FFFEA2"/>
    <a:srgbClr val="EECB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24"/>
    <p:restoredTop sz="96327"/>
  </p:normalViewPr>
  <p:slideViewPr>
    <p:cSldViewPr snapToGrid="0" snapToObjects="1">
      <p:cViewPr>
        <p:scale>
          <a:sx n="50" d="100"/>
          <a:sy n="50" d="100"/>
        </p:scale>
        <p:origin x="32" y="-4848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8/10/relationships/authors" Target="authors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omments/modernComment_103_E5FF3DB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74F7FF4-77B7-584B-85CD-49663822C130}" authorId="{8443ED59-20C7-4FDF-8DCA-8A14D1AA1C8C}" created="2024-02-24T17:02:25.849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858709946" sldId="259"/>
      <ac:spMk id="1039" creationId="{1C843291-4D31-A01A-1AB3-59E0FA95141C}"/>
      <ac:txMk cp="176" len="9">
        <ac:context len="375" hash="1161043816"/>
      </ac:txMk>
    </ac:txMkLst>
    <p188:pos x="3525124" y="3494314"/>
    <p188:txBody>
      <a:bodyPr/>
      <a:lstStyle/>
      <a:p>
        <a:r>
          <a:rPr lang="en-US"/>
          <a:t>(something about eating up processing power?)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22T03:06:55.219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24575,'0'0'0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36FAD3-C5F2-EB4B-A3FE-C15A3F3E526E}" type="datetimeFigureOut">
              <a:rPr lang="en-US" smtClean="0"/>
              <a:t>2/24/24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987428-1711-8842-B6CC-9C9D12FFE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63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987428-1711-8842-B6CC-9C9D12FFE7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38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252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336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90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852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10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1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045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38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642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32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07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6A168-4A34-A74F-85A3-76AF365B6EE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507CD-66A7-B448-9387-A84B48E58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679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jpeg"/><Relationship Id="rId18" Type="http://schemas.openxmlformats.org/officeDocument/2006/relationships/image" Target="../media/image11.png"/><Relationship Id="rId3" Type="http://schemas.microsoft.com/office/2018/10/relationships/comments" Target="../comments/modernComment_103_E5FF3DBA.xml"/><Relationship Id="rId21" Type="http://schemas.openxmlformats.org/officeDocument/2006/relationships/image" Target="../media/image14.png"/><Relationship Id="rId7" Type="http://schemas.openxmlformats.org/officeDocument/2006/relationships/image" Target="../media/image4.png"/><Relationship Id="rId12" Type="http://schemas.openxmlformats.org/officeDocument/2006/relationships/image" Target="../media/image5.jpeg"/><Relationship Id="rId1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4.jpeg"/><Relationship Id="rId15" Type="http://schemas.openxmlformats.org/officeDocument/2006/relationships/image" Target="../media/image8.png"/><Relationship Id="rId10" Type="http://schemas.openxmlformats.org/officeDocument/2006/relationships/image" Target="../media/image3.jpeg"/><Relationship Id="rId19" Type="http://schemas.openxmlformats.org/officeDocument/2006/relationships/image" Target="../media/image12.png"/><Relationship Id="rId4" Type="http://schemas.openxmlformats.org/officeDocument/2006/relationships/customXml" Target="../ink/ink1.xm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F42369-3FD8-D9CF-B725-F90EAE0A964F}"/>
              </a:ext>
            </a:extLst>
          </p:cNvPr>
          <p:cNvSpPr/>
          <p:nvPr/>
        </p:nvSpPr>
        <p:spPr>
          <a:xfrm>
            <a:off x="11921703" y="22369145"/>
            <a:ext cx="7410091" cy="94012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0" tIns="457200" rIns="457200" bIns="457200" rtlCol="0" anchor="t" anchorCtr="0"/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B09BC231-E383-7C55-8FAF-8954D38B6BDA}"/>
                  </a:ext>
                </a:extLst>
              </p14:cNvPr>
              <p14:cNvContentPartPr/>
              <p14:nvPr/>
            </p14:nvContentPartPr>
            <p14:xfrm>
              <a:off x="29554320" y="3503040"/>
              <a:ext cx="360" cy="3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B09BC231-E383-7C55-8FAF-8954D38B6BD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548200" y="3496920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Rectangle 34">
            <a:extLst>
              <a:ext uri="{FF2B5EF4-FFF2-40B4-BE49-F238E27FC236}">
                <a16:creationId xmlns:a16="http://schemas.microsoft.com/office/drawing/2014/main" id="{7E071F01-AE07-4C21-78C6-B7DF2786B982}"/>
              </a:ext>
            </a:extLst>
          </p:cNvPr>
          <p:cNvSpPr/>
          <p:nvPr/>
        </p:nvSpPr>
        <p:spPr>
          <a:xfrm>
            <a:off x="958919" y="1148016"/>
            <a:ext cx="41973361" cy="3749042"/>
          </a:xfrm>
          <a:prstGeom prst="rect">
            <a:avLst/>
          </a:prstGeom>
          <a:solidFill>
            <a:srgbClr val="2558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algn="ctr"/>
            <a:r>
              <a:rPr lang="en-US" sz="16400" b="1" dirty="0">
                <a:solidFill>
                  <a:schemeClr val="bg1"/>
                </a:solidFill>
                <a:latin typeface="Helvetica" pitchFamily="2" charset="0"/>
                <a:cs typeface="Calibri" panose="020F0502020204030204" pitchFamily="34" charset="0"/>
              </a:rPr>
              <a:t>The ARP of War</a:t>
            </a:r>
            <a:endParaRPr lang="en-US" sz="3600" b="1" dirty="0">
              <a:solidFill>
                <a:schemeClr val="bg1"/>
              </a:solidFill>
              <a:latin typeface="Helvetica" pitchFamily="2" charset="0"/>
              <a:cs typeface="Calibri" panose="020F0502020204030204" pitchFamily="34" charset="0"/>
            </a:endParaRPr>
          </a:p>
          <a:p>
            <a:pPr algn="ctr"/>
            <a:r>
              <a:rPr lang="en-US" sz="6600" b="1" dirty="0">
                <a:solidFill>
                  <a:schemeClr val="bg1"/>
                </a:solidFill>
                <a:latin typeface="Helvetica" pitchFamily="2" charset="0"/>
                <a:cs typeface="Calibri" panose="020F0502020204030204" pitchFamily="34" charset="0"/>
              </a:rPr>
              <a:t>Cole Weinstein, Robbie Young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10BB1FF-7E24-3C75-C894-BDCA4E7FCA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0223" y="1590542"/>
            <a:ext cx="2852633" cy="285263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19B2324-D5CE-D309-7F70-4789AD2216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43577" y="1755519"/>
            <a:ext cx="2057400" cy="2057400"/>
          </a:xfrm>
          <a:prstGeom prst="rect">
            <a:avLst/>
          </a:prstGeom>
        </p:spPr>
      </p:pic>
      <p:pic>
        <p:nvPicPr>
          <p:cNvPr id="40" name="Picture 2" descr="j on X: &quot;#Disinformation, #Deception and #Dissuasion three #techniques to  enhance #cyberdefense in #global_context. Remember Sun Tzu lesson: &quot;All war  is based on deception&quot; and in a digital world additionally: Disinformation  and">
            <a:extLst>
              <a:ext uri="{FF2B5EF4-FFF2-40B4-BE49-F238E27FC236}">
                <a16:creationId xmlns:a16="http://schemas.microsoft.com/office/drawing/2014/main" id="{EA31E4A7-EC62-BCF4-3E48-C669FE083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701103" y="24543077"/>
            <a:ext cx="5315387" cy="3046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DE6F95C2-8F74-1C6B-7910-8B4F5ACD66F8}"/>
              </a:ext>
            </a:extLst>
          </p:cNvPr>
          <p:cNvSpPr/>
          <p:nvPr/>
        </p:nvSpPr>
        <p:spPr>
          <a:xfrm>
            <a:off x="957442" y="15471885"/>
            <a:ext cx="10084369" cy="98731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Helvetica" pitchFamily="2" charset="0"/>
              </a:rPr>
              <a:t>ARP Poisoning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592A884D-96D1-8D4B-C6D4-0CF192D06987}"/>
              </a:ext>
            </a:extLst>
          </p:cNvPr>
          <p:cNvSpPr/>
          <p:nvPr/>
        </p:nvSpPr>
        <p:spPr>
          <a:xfrm>
            <a:off x="11921705" y="15471883"/>
            <a:ext cx="14820182" cy="98731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Helvetica" pitchFamily="2" charset="0"/>
              </a:rPr>
              <a:t>Denial of Service (DoS)</a:t>
            </a: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BE6786E7-4C85-6ABD-2D8F-BD663DA238D0}"/>
              </a:ext>
            </a:extLst>
          </p:cNvPr>
          <p:cNvSpPr/>
          <p:nvPr/>
        </p:nvSpPr>
        <p:spPr>
          <a:xfrm>
            <a:off x="27639034" y="15471884"/>
            <a:ext cx="15293246" cy="98731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Helvetica" pitchFamily="2" charset="0"/>
              </a:rPr>
              <a:t>Adversary in the Middle (AITM)</a:t>
            </a:r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60E8D9EF-CACC-3F9E-6A8E-FA01B908050F}"/>
              </a:ext>
            </a:extLst>
          </p:cNvPr>
          <p:cNvSpPr/>
          <p:nvPr/>
        </p:nvSpPr>
        <p:spPr>
          <a:xfrm>
            <a:off x="957442" y="16459200"/>
            <a:ext cx="10084369" cy="153111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0" tIns="457200" rIns="457200" bIns="457200" rtlCol="0" anchor="t" anchorCtr="0"/>
          <a:lstStyle/>
          <a:p>
            <a:pPr>
              <a:spcAft>
                <a:spcPts val="1800"/>
              </a:spcAft>
            </a:pPr>
            <a:r>
              <a:rPr lang="en-US" sz="3600" b="1" dirty="0">
                <a:solidFill>
                  <a:srgbClr val="54B89F"/>
                </a:solidFill>
              </a:rPr>
              <a:t>ARP Cache:</a:t>
            </a:r>
            <a:r>
              <a:rPr lang="en-US" sz="3600" dirty="0">
                <a:solidFill>
                  <a:schemeClr val="tx1"/>
                </a:solidFill>
              </a:rPr>
              <a:t> connects IP and hardware addresses</a:t>
            </a:r>
          </a:p>
          <a:p>
            <a:pPr>
              <a:spcAft>
                <a:spcPts val="1800"/>
              </a:spcAft>
            </a:pPr>
            <a:r>
              <a:rPr lang="en-US" sz="3600" b="1" dirty="0">
                <a:solidFill>
                  <a:srgbClr val="54B89F"/>
                </a:solidFill>
              </a:rPr>
              <a:t>ARP Poisoning:</a:t>
            </a:r>
            <a:r>
              <a:rPr lang="en-US" sz="3600" dirty="0">
                <a:solidFill>
                  <a:srgbClr val="54B89F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lying about controlling an IP address to other machines on the network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/>
                </a:solidFill>
              </a:rPr>
              <a:t>Used by an attacker to insert themselves between two computers and read/edit their data</a:t>
            </a:r>
          </a:p>
          <a:p>
            <a:r>
              <a:rPr lang="en-US" sz="3600" dirty="0">
                <a:solidFill>
                  <a:schemeClr val="tx1"/>
                </a:solidFill>
              </a:rPr>
              <a:t>[Could have exactly one more line of text here]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r>
              <a:rPr lang="en-US" sz="3600" dirty="0">
                <a:solidFill>
                  <a:schemeClr val="tx1"/>
                </a:solidFill>
              </a:rPr>
              <a:t>Regular webserver ARP cache</a:t>
            </a: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r>
              <a:rPr lang="en-US" sz="3600" dirty="0">
                <a:solidFill>
                  <a:schemeClr val="tx1"/>
                </a:solidFill>
              </a:rPr>
              <a:t>Poisoned webserver ARP cache</a:t>
            </a: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1C843291-4D31-A01A-1AB3-59E0FA95141C}"/>
              </a:ext>
            </a:extLst>
          </p:cNvPr>
          <p:cNvSpPr/>
          <p:nvPr/>
        </p:nvSpPr>
        <p:spPr>
          <a:xfrm>
            <a:off x="11921705" y="16459200"/>
            <a:ext cx="14820182" cy="59099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0" tIns="457200" rIns="457200" bIns="457200" rtlCol="0" anchor="t" anchorCtr="0"/>
          <a:lstStyle/>
          <a:p>
            <a:pPr>
              <a:spcAft>
                <a:spcPts val="1800"/>
              </a:spcAft>
            </a:pPr>
            <a:r>
              <a:rPr lang="en-US" sz="3600" b="1" dirty="0">
                <a:solidFill>
                  <a:srgbClr val="54B89F"/>
                </a:solidFill>
              </a:rPr>
              <a:t>Denial of Service: 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overwhelm a victim server with traffic to prevent it from providing its services to clients</a:t>
            </a:r>
          </a:p>
          <a:p>
            <a:pPr marL="914400" indent="-571500" defTabSz="914400">
              <a:spcAft>
                <a:spcPts val="600"/>
              </a:spcAft>
              <a:buClr>
                <a:schemeClr val="tx1"/>
              </a:buClr>
              <a:buFont typeface="System Font Regular"/>
              <a:buChar char="-"/>
              <a:tabLst>
                <a:tab pos="914400" algn="l"/>
              </a:tabLst>
            </a:pPr>
            <a:r>
              <a:rPr lang="en-US" sz="3600" i="1" dirty="0">
                <a:solidFill>
                  <a:srgbClr val="54B89F"/>
                </a:solidFill>
              </a:rPr>
              <a:t>Application-layer attacks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make simple requests that require long responses</a:t>
            </a:r>
          </a:p>
          <a:p>
            <a:pPr marL="914400" indent="-571500" defTabSz="914400">
              <a:spcAft>
                <a:spcPts val="600"/>
              </a:spcAft>
              <a:buClr>
                <a:schemeClr val="tx1"/>
              </a:buClr>
              <a:buFont typeface="System Font Regular"/>
              <a:buChar char="-"/>
              <a:tabLst>
                <a:tab pos="914400" algn="l"/>
              </a:tabLst>
            </a:pPr>
            <a:r>
              <a:rPr lang="en-US" sz="3600" i="1" dirty="0">
                <a:solidFill>
                  <a:srgbClr val="54B89F"/>
                </a:solidFill>
              </a:rPr>
              <a:t>Protocol attacks</a:t>
            </a:r>
            <a:r>
              <a:rPr lang="en-US" sz="3600" dirty="0">
                <a:solidFill>
                  <a:schemeClr val="tx1"/>
                </a:solidFill>
              </a:rPr>
              <a:t> exploit lower-level Internet protocols, overwhelming the server’s network systems</a:t>
            </a:r>
          </a:p>
          <a:p>
            <a:pPr marL="914400" indent="-571500" defTabSz="914400">
              <a:spcAft>
                <a:spcPts val="600"/>
              </a:spcAft>
              <a:buClr>
                <a:schemeClr val="tx1"/>
              </a:buClr>
              <a:buFont typeface="System Font Regular"/>
              <a:buChar char="-"/>
              <a:tabLst>
                <a:tab pos="914400" algn="l"/>
              </a:tabLst>
            </a:pPr>
            <a:r>
              <a:rPr lang="en-US" sz="3600" i="1" dirty="0">
                <a:solidFill>
                  <a:srgbClr val="54B89F"/>
                </a:solidFill>
              </a:rPr>
              <a:t>Volumetric attacks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flood a server with long requests, consuming the server’s bandwidth</a:t>
            </a:r>
          </a:p>
          <a:p>
            <a:pPr marL="1485900" indent="-571500" defTabSz="914400"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55" name="Rectangle 1054">
            <a:extLst>
              <a:ext uri="{FF2B5EF4-FFF2-40B4-BE49-F238E27FC236}">
                <a16:creationId xmlns:a16="http://schemas.microsoft.com/office/drawing/2014/main" id="{E8B512D3-6097-10DE-21A5-BB076297F5D0}"/>
              </a:ext>
            </a:extLst>
          </p:cNvPr>
          <p:cNvSpPr/>
          <p:nvPr/>
        </p:nvSpPr>
        <p:spPr>
          <a:xfrm>
            <a:off x="27639034" y="16459200"/>
            <a:ext cx="15293246" cy="153111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0" tIns="457200" rIns="457200" bIns="457200" rtlCol="0" anchor="t" anchorCtr="0"/>
          <a:lstStyle/>
          <a:p>
            <a:pPr>
              <a:spcAft>
                <a:spcPts val="1800"/>
              </a:spcAft>
            </a:pPr>
            <a:r>
              <a:rPr lang="en-US" sz="3600" b="1" dirty="0">
                <a:solidFill>
                  <a:srgbClr val="54B89F"/>
                </a:solidFill>
              </a:rPr>
              <a:t>Adversary in the Middle: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an attacker places themselves between two communicating parties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Victims will continue to believe they’re talking over a direct connection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attacker is able to eavesdrop on all data going between the two victims, and can modify the communications as they wish</a:t>
            </a:r>
          </a:p>
          <a:p>
            <a:pPr>
              <a:spcAft>
                <a:spcPts val="1800"/>
              </a:spcAft>
            </a:pPr>
            <a:endParaRPr lang="en-US" sz="3600" b="1" dirty="0">
              <a:solidFill>
                <a:srgbClr val="54B89F"/>
              </a:solidFill>
            </a:endParaRPr>
          </a:p>
          <a:p>
            <a:pPr>
              <a:spcAft>
                <a:spcPts val="1800"/>
              </a:spcAft>
            </a:pPr>
            <a:endParaRPr lang="en-US" sz="3600" b="1" dirty="0">
              <a:solidFill>
                <a:srgbClr val="54B89F"/>
              </a:solidFill>
            </a:endParaRPr>
          </a:p>
          <a:p>
            <a:pPr>
              <a:spcAft>
                <a:spcPts val="1800"/>
              </a:spcAft>
            </a:pPr>
            <a:endParaRPr lang="en-US" sz="3600" b="1" dirty="0">
              <a:solidFill>
                <a:srgbClr val="54B89F"/>
              </a:solidFill>
            </a:endParaRPr>
          </a:p>
          <a:p>
            <a:pPr>
              <a:spcAft>
                <a:spcPts val="1800"/>
              </a:spcAft>
            </a:pPr>
            <a:endParaRPr lang="en-US" sz="3600" b="1" dirty="0">
              <a:solidFill>
                <a:srgbClr val="54B89F"/>
              </a:solidFill>
            </a:endParaRPr>
          </a:p>
          <a:p>
            <a:pPr>
              <a:spcAft>
                <a:spcPts val="1200"/>
              </a:spcAft>
            </a:pPr>
            <a:endParaRPr lang="en-US" sz="3600" b="1" dirty="0">
              <a:solidFill>
                <a:srgbClr val="54B89F"/>
              </a:solidFill>
            </a:endParaRPr>
          </a:p>
          <a:p>
            <a:pPr>
              <a:spcAft>
                <a:spcPts val="1800"/>
              </a:spcAft>
            </a:pPr>
            <a:r>
              <a:rPr lang="en-US" sz="3600" b="1" dirty="0">
                <a:solidFill>
                  <a:srgbClr val="54B89F"/>
                </a:solidFill>
              </a:rPr>
              <a:t>Symmetric Encryption: 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a secret key and some math, scramble your data in a way that only other people with the key can unscramble and read it</a:t>
            </a:r>
          </a:p>
          <a:p>
            <a:pPr>
              <a:spcAft>
                <a:spcPts val="1800"/>
              </a:spcAft>
            </a:pPr>
            <a:endParaRPr lang="en-US" sz="3600" dirty="0">
              <a:solidFill>
                <a:srgbClr val="54B89F"/>
              </a:solidFill>
            </a:endParaRPr>
          </a:p>
          <a:p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57" name="Rectangle 1056">
            <a:extLst>
              <a:ext uri="{FF2B5EF4-FFF2-40B4-BE49-F238E27FC236}">
                <a16:creationId xmlns:a16="http://schemas.microsoft.com/office/drawing/2014/main" id="{D073F75F-FA27-798F-EC18-DAC82C04773E}"/>
              </a:ext>
            </a:extLst>
          </p:cNvPr>
          <p:cNvSpPr/>
          <p:nvPr/>
        </p:nvSpPr>
        <p:spPr>
          <a:xfrm>
            <a:off x="957442" y="6531532"/>
            <a:ext cx="17575886" cy="662047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0" tIns="457200" rIns="457200" bIns="457200" rtlCol="0" anchor="t" anchorCtr="0"/>
          <a:lstStyle/>
          <a:p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58" name="Rectangle 1057">
            <a:extLst>
              <a:ext uri="{FF2B5EF4-FFF2-40B4-BE49-F238E27FC236}">
                <a16:creationId xmlns:a16="http://schemas.microsoft.com/office/drawing/2014/main" id="{6577C9BA-4938-9A5E-9DCE-1836C5CE7BB1}"/>
              </a:ext>
            </a:extLst>
          </p:cNvPr>
          <p:cNvSpPr/>
          <p:nvPr/>
        </p:nvSpPr>
        <p:spPr>
          <a:xfrm>
            <a:off x="957441" y="5562942"/>
            <a:ext cx="17575886" cy="10086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Helvetica" pitchFamily="2" charset="0"/>
              </a:rPr>
              <a:t>System Setup</a:t>
            </a:r>
          </a:p>
        </p:txBody>
      </p: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997F3DA9-3E62-57E3-4540-7DCE54E88D29}"/>
              </a:ext>
            </a:extLst>
          </p:cNvPr>
          <p:cNvSpPr/>
          <p:nvPr/>
        </p:nvSpPr>
        <p:spPr>
          <a:xfrm>
            <a:off x="19512136" y="6525706"/>
            <a:ext cx="23419124" cy="66197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0" tIns="457200" rIns="457200" bIns="457200" rtlCol="0" anchor="t" anchorCtr="0"/>
          <a:lstStyle/>
          <a:p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72FE85BD-AADD-4A79-3E91-6D1A38EAE888}"/>
              </a:ext>
            </a:extLst>
          </p:cNvPr>
          <p:cNvSpPr/>
          <p:nvPr/>
        </p:nvSpPr>
        <p:spPr>
          <a:xfrm>
            <a:off x="19514632" y="5552092"/>
            <a:ext cx="23419125" cy="99938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Helvetica" pitchFamily="2" charset="0"/>
              </a:rPr>
              <a:t>Attack Vector</a:t>
            </a:r>
          </a:p>
        </p:txBody>
      </p:sp>
      <p:pic>
        <p:nvPicPr>
          <p:cNvPr id="8" name="Picture 7" descr="A whiteboard with writing on it&#10;&#10;Description automatically generated">
            <a:extLst>
              <a:ext uri="{FF2B5EF4-FFF2-40B4-BE49-F238E27FC236}">
                <a16:creationId xmlns:a16="http://schemas.microsoft.com/office/drawing/2014/main" id="{AB0E9030-CDEA-2E1A-C776-4CEE44A117B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7060" t="22192" r="7604" b="25108"/>
          <a:stretch/>
        </p:blipFill>
        <p:spPr>
          <a:xfrm>
            <a:off x="-32694346" y="6794178"/>
            <a:ext cx="13986486" cy="64781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0B10B3-10CC-291D-92C1-516A14C40B72}"/>
              </a:ext>
            </a:extLst>
          </p:cNvPr>
          <p:cNvSpPr/>
          <p:nvPr/>
        </p:nvSpPr>
        <p:spPr>
          <a:xfrm>
            <a:off x="19331795" y="21220637"/>
            <a:ext cx="7410091" cy="105497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0" tIns="457200" rIns="457200" bIns="457200" rtlCol="0" anchor="t" anchorCtr="0"/>
          <a:lstStyle/>
          <a:p>
            <a:pPr>
              <a:spcAft>
                <a:spcPts val="1800"/>
              </a:spcAft>
            </a:pPr>
            <a:r>
              <a:rPr lang="en-US" sz="3600" b="1" u="sng" dirty="0">
                <a:solidFill>
                  <a:srgbClr val="54B89F"/>
                </a:solidFill>
              </a:rPr>
              <a:t>The TCP Handshake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Client: SYN packet – “Hi! Can we talk?”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Server: SYN, ACK packet – “Hello! Yes, we can talk.”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Client: ACK packet – “Great.”</a:t>
            </a:r>
          </a:p>
        </p:txBody>
      </p:sp>
      <p:pic>
        <p:nvPicPr>
          <p:cNvPr id="18" name="Picture 17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252C35CF-19BA-3651-4649-C7BC4591FD6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925885" y="26546601"/>
            <a:ext cx="7410091" cy="4799281"/>
          </a:xfrm>
          <a:prstGeom prst="rect">
            <a:avLst/>
          </a:prstGeom>
        </p:spPr>
      </p:pic>
      <p:pic>
        <p:nvPicPr>
          <p:cNvPr id="24" name="Picture 23" descr="A white board with black writing on it&#10;&#10;Description automatically generated">
            <a:extLst>
              <a:ext uri="{FF2B5EF4-FFF2-40B4-BE49-F238E27FC236}">
                <a16:creationId xmlns:a16="http://schemas.microsoft.com/office/drawing/2014/main" id="{6A28F30A-2B3E-3EE0-7185-AA50B1398240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487" t="29051" r="3964" b="29118"/>
          <a:stretch/>
        </p:blipFill>
        <p:spPr>
          <a:xfrm>
            <a:off x="-34865981" y="-2245705"/>
            <a:ext cx="19059774" cy="6460940"/>
          </a:xfrm>
          <a:prstGeom prst="rect">
            <a:avLst/>
          </a:prstGeom>
        </p:spPr>
      </p:pic>
      <p:pic>
        <p:nvPicPr>
          <p:cNvPr id="44" name="Picture 43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FB1F6EDD-1619-D0AA-15B5-82EBA1062FA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366195" y="26820621"/>
            <a:ext cx="9266859" cy="1862457"/>
          </a:xfrm>
          <a:prstGeom prst="rect">
            <a:avLst/>
          </a:prstGeom>
        </p:spPr>
      </p:pic>
      <p:pic>
        <p:nvPicPr>
          <p:cNvPr id="46" name="Picture 45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620A4666-C2B3-74DB-F611-7A5C6DD3F82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366195" y="29490554"/>
            <a:ext cx="9266859" cy="18624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FBB232-4125-DD97-308A-FA6F2A48619B}"/>
              </a:ext>
            </a:extLst>
          </p:cNvPr>
          <p:cNvSpPr txBox="1"/>
          <p:nvPr/>
        </p:nvSpPr>
        <p:spPr>
          <a:xfrm>
            <a:off x="12329412" y="26641712"/>
            <a:ext cx="6513435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3600" b="1" u="sng" dirty="0">
                <a:solidFill>
                  <a:srgbClr val="54B89F"/>
                </a:solidFill>
              </a:rPr>
              <a:t>TCP SYN Flood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Exploits the TCP Handshake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Attacker sends a bunch of SYN packets, but never responds to the server’s SYN-ACK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Server left storing garbage data for each half-open connection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FB0A008-1B82-EE9C-2AB7-8DCBB8A1E03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57440" y="21220637"/>
            <a:ext cx="10084369" cy="48199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C142AA6-45D9-C384-E322-4C31BC4B74E7}"/>
              </a:ext>
            </a:extLst>
          </p:cNvPr>
          <p:cNvSpPr txBox="1"/>
          <p:nvPr/>
        </p:nvSpPr>
        <p:spPr>
          <a:xfrm>
            <a:off x="27990800" y="25417710"/>
            <a:ext cx="5914877" cy="61863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600" dirty="0"/>
              <a:t>Diffie-Hellman as a way to create shared secrets</a:t>
            </a:r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r>
              <a:rPr lang="en-US" sz="3600" dirty="0"/>
              <a:t>Something something, Diffie-Hellman vulnerable to AITM</a:t>
            </a:r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endParaRPr lang="en-US" sz="3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2B4B12-8508-7783-4433-047F20FC16E7}"/>
              </a:ext>
            </a:extLst>
          </p:cNvPr>
          <p:cNvSpPr txBox="1"/>
          <p:nvPr/>
        </p:nvSpPr>
        <p:spPr>
          <a:xfrm>
            <a:off x="29234008" y="20820127"/>
            <a:ext cx="431074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/>
              <a:t>Perceived Connection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B10D7D-07DD-EFA5-760C-D56D1F5FB958}"/>
              </a:ext>
            </a:extLst>
          </p:cNvPr>
          <p:cNvSpPr txBox="1"/>
          <p:nvPr/>
        </p:nvSpPr>
        <p:spPr>
          <a:xfrm>
            <a:off x="36991380" y="20820127"/>
            <a:ext cx="431074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/>
              <a:t>Actual Connection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07D681A-F9DE-CB64-03CF-F95D60FFE06C}"/>
              </a:ext>
            </a:extLst>
          </p:cNvPr>
          <p:cNvCxnSpPr/>
          <p:nvPr/>
        </p:nvCxnSpPr>
        <p:spPr>
          <a:xfrm>
            <a:off x="35263150" y="20667568"/>
            <a:ext cx="0" cy="320040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0D48450C-0AD4-9BC4-C2F9-BBF0D782B912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t="1688" b="-710"/>
          <a:stretch/>
        </p:blipFill>
        <p:spPr>
          <a:xfrm>
            <a:off x="957441" y="6551479"/>
            <a:ext cx="17575886" cy="662047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9EFE0DC-FC04-5800-C60C-43F5202BFFAE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51560" b="743"/>
          <a:stretch/>
        </p:blipFill>
        <p:spPr>
          <a:xfrm>
            <a:off x="35177970" y="21208606"/>
            <a:ext cx="7806933" cy="25281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78E9294-3E8C-C248-85C8-B9F4FCB46DCE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b="52878"/>
          <a:stretch/>
        </p:blipFill>
        <p:spPr>
          <a:xfrm>
            <a:off x="27588823" y="21229389"/>
            <a:ext cx="7772400" cy="2486534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D88A2FD-3CD7-83C3-B73C-DE43F4383D78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t="4444" b="3839"/>
          <a:stretch/>
        </p:blipFill>
        <p:spPr>
          <a:xfrm>
            <a:off x="19509639" y="6546605"/>
            <a:ext cx="23414880" cy="6560967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2009518-F918-B901-A3C2-8038EA8113DD}"/>
              </a:ext>
            </a:extLst>
          </p:cNvPr>
          <p:cNvSpPr txBox="1"/>
          <p:nvPr/>
        </p:nvSpPr>
        <p:spPr>
          <a:xfrm>
            <a:off x="40039743" y="3796844"/>
            <a:ext cx="2465067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8CAFC23-5116-B46A-54B0-280DE6B3BEB4}"/>
              </a:ext>
            </a:extLst>
          </p:cNvPr>
          <p:cNvSpPr/>
          <p:nvPr/>
        </p:nvSpPr>
        <p:spPr>
          <a:xfrm>
            <a:off x="906297" y="13853121"/>
            <a:ext cx="914400" cy="9144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9926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DA2E03F0-BC19-C20A-3408-0FE7A094EDAD}"/>
              </a:ext>
            </a:extLst>
          </p:cNvPr>
          <p:cNvSpPr/>
          <p:nvPr/>
        </p:nvSpPr>
        <p:spPr>
          <a:xfrm>
            <a:off x="42016860" y="13853121"/>
            <a:ext cx="914400" cy="9144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9926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4831D55-1FE7-77BF-775B-8485BBA555ED}"/>
              </a:ext>
            </a:extLst>
          </p:cNvPr>
          <p:cNvCxnSpPr>
            <a:stCxn id="47" idx="6"/>
            <a:endCxn id="48" idx="2"/>
          </p:cNvCxnSpPr>
          <p:nvPr/>
        </p:nvCxnSpPr>
        <p:spPr>
          <a:xfrm>
            <a:off x="1820697" y="14310321"/>
            <a:ext cx="40196163" cy="0"/>
          </a:xfrm>
          <a:prstGeom prst="line">
            <a:avLst/>
          </a:prstGeom>
          <a:ln w="95250">
            <a:solidFill>
              <a:schemeClr val="tx1"/>
            </a:solidFill>
          </a:ln>
          <a:effectLst>
            <a:outerShdw blurRad="40000" dist="20000" dir="5400000" rotWithShape="0">
              <a:srgbClr val="000000">
                <a:alpha val="39974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EF17C64-8D10-837A-9506-7975DCF47BB1}"/>
              </a:ext>
            </a:extLst>
          </p:cNvPr>
          <p:cNvCxnSpPr>
            <a:stCxn id="60" idx="0"/>
          </p:cNvCxnSpPr>
          <p:nvPr/>
        </p:nvCxnSpPr>
        <p:spPr>
          <a:xfrm flipH="1" flipV="1">
            <a:off x="5999624" y="14310321"/>
            <a:ext cx="3" cy="1161564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456CF5D-D05F-C4F7-DB5E-211307BC2778}"/>
              </a:ext>
            </a:extLst>
          </p:cNvPr>
          <p:cNvCxnSpPr/>
          <p:nvPr/>
        </p:nvCxnSpPr>
        <p:spPr>
          <a:xfrm flipH="1" flipV="1">
            <a:off x="19331791" y="14303734"/>
            <a:ext cx="3" cy="1161564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B6B1BF3-F913-F55D-D029-717990E6A809}"/>
              </a:ext>
            </a:extLst>
          </p:cNvPr>
          <p:cNvCxnSpPr>
            <a:stCxn id="1037" idx="0"/>
          </p:cNvCxnSpPr>
          <p:nvPr/>
        </p:nvCxnSpPr>
        <p:spPr>
          <a:xfrm flipV="1">
            <a:off x="35285657" y="14310321"/>
            <a:ext cx="0" cy="1161563"/>
          </a:xfrm>
          <a:prstGeom prst="line">
            <a:avLst/>
          </a:prstGeom>
          <a:ln w="95250" cap="flat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8495D21B-4BDB-168A-5B70-35D41B7DBBAF}"/>
              </a:ext>
            </a:extLst>
          </p:cNvPr>
          <p:cNvCxnSpPr/>
          <p:nvPr/>
        </p:nvCxnSpPr>
        <p:spPr>
          <a:xfrm flipV="1">
            <a:off x="3785191" y="13152011"/>
            <a:ext cx="0" cy="1151723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6" name="Straight Connector 1035">
            <a:extLst>
              <a:ext uri="{FF2B5EF4-FFF2-40B4-BE49-F238E27FC236}">
                <a16:creationId xmlns:a16="http://schemas.microsoft.com/office/drawing/2014/main" id="{BBFA6737-7B3D-9299-1043-19EA6D2ED0D4}"/>
              </a:ext>
            </a:extLst>
          </p:cNvPr>
          <p:cNvCxnSpPr/>
          <p:nvPr/>
        </p:nvCxnSpPr>
        <p:spPr>
          <a:xfrm flipV="1">
            <a:off x="38847520" y="13152010"/>
            <a:ext cx="0" cy="1151723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1" name="Picture 1040">
            <a:extLst>
              <a:ext uri="{FF2B5EF4-FFF2-40B4-BE49-F238E27FC236}">
                <a16:creationId xmlns:a16="http://schemas.microsoft.com/office/drawing/2014/main" id="{FE26028B-8BB1-68B7-4B2B-C97292DE555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2066019" y="21673020"/>
            <a:ext cx="7410092" cy="4822490"/>
          </a:xfrm>
          <a:prstGeom prst="rect">
            <a:avLst/>
          </a:prstGeom>
        </p:spPr>
      </p:pic>
      <p:pic>
        <p:nvPicPr>
          <p:cNvPr id="1043" name="Picture 1042">
            <a:extLst>
              <a:ext uri="{FF2B5EF4-FFF2-40B4-BE49-F238E27FC236}">
                <a16:creationId xmlns:a16="http://schemas.microsoft.com/office/drawing/2014/main" id="{E4836D2B-F584-252F-91B9-3C0805DAB059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4194310" y="25644406"/>
            <a:ext cx="8330696" cy="542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0994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1853</TotalTime>
  <Words>306</Words>
  <Application>Microsoft Macintosh PowerPoint</Application>
  <PresentationFormat>Custom</PresentationFormat>
  <Paragraphs>60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Courier New</vt:lpstr>
      <vt:lpstr>Helvetica</vt:lpstr>
      <vt:lpstr>System Font Regular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carleton</dc:creator>
  <cp:lastModifiedBy>Microsoft Office User</cp:lastModifiedBy>
  <cp:revision>81</cp:revision>
  <cp:lastPrinted>2018-10-18T19:54:29Z</cp:lastPrinted>
  <dcterms:created xsi:type="dcterms:W3CDTF">2014-04-09T13:45:38Z</dcterms:created>
  <dcterms:modified xsi:type="dcterms:W3CDTF">2024-02-24T20:54:35Z</dcterms:modified>
</cp:coreProperties>
</file>

<file path=docProps/thumbnail.jpeg>
</file>